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056AB14-22DE-4C9E-B707-13F852AF02BE}">
  <a:tblStyle styleId="{8056AB14-22DE-4C9E-B707-13F852AF02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Lato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32" Type="http://schemas.openxmlformats.org/officeDocument/2006/relationships/font" Target="fonts/Lato-bold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1602b4bef4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1602b4bef4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15b591f227_1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115b591f227_1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1602b4bef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1602b4bef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f88252dc4_0_1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f88252dc4_0_1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f88252dc4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f88252dc4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" name="Google Shape;17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Individuell erstellt für GAM Pharm</a:t>
            </a:r>
            <a:endParaRPr b="1" sz="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Vertraulich</a:t>
            </a:r>
            <a:endParaRPr b="1" sz="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8174075" y="78500"/>
            <a:ext cx="745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Version 69.0</a:t>
            </a:r>
            <a:r>
              <a:rPr lang="de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8" name="Google Shape;78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" name="Google Shape;80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88" name="Google Shape;88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Vertraulich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Individuell erstellt für GAM Pharm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69.0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97" name="Google Shape;97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02" name="Google Shape;102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05" name="Google Shape;105;p15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5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5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5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11" name="Google Shape;111;p16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4" name="Google Shape;114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" name="Google Shape;116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16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8" name="Google Shape;11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19" name="Google Shape;119;p16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" name="Google Shape;120;p16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1" name="Google Shape;121;p16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2" name="Google Shape;122;p16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28" name="Google Shape;128;p18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1" name="Google Shape;131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3" name="Google Shape;133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36" name="Google Shape;13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Individuell erstellt für GAM Pharm</a:t>
            </a:r>
            <a:endParaRPr b="1" sz="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Vertraulich</a:t>
            </a:r>
            <a:endParaRPr b="1" sz="6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8174075" y="78500"/>
            <a:ext cx="7458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Version 69.0</a:t>
            </a:r>
            <a:r>
              <a:rPr lang="de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41" name="Google Shape;141;p19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3" name="Google Shape;143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4" name="Google Shape;144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" name="Google Shape;146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49" name="Google Shape;149;p19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p19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1" name="Google Shape;151;p19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2" name="Google Shape;152;p19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5" name="Google Shape;155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2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59" name="Google Shape;159;p2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0" name="Google Shape;160;p2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2" name="Google Shape;162;p2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6" name="Google Shape;166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9" name="Google Shape;169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0" name="Google Shape;170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1" name="Google Shape;171;p2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2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2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2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78" name="Google Shape;178;p2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9" name="Google Shape;179;p2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2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1" name="Google Shape;181;p2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" name="Google Shape;182;p22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184" name="Google Shape;184;p23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187" name="Google Shape;187;p2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" name="Google Shape;188;p2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3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" name="Google Shape;194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5" name="Google Shape;195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7" name="Google Shape;197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8" name="Google Shape;198;p24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9" name="Google Shape;199;p24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0" name="Google Shape;200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01" name="Google Shape;201;p2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2" name="Google Shape;202;p2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8" name="Google Shape;208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2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12" name="Google Shape;212;p2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3" name="Google Shape;213;p2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4" name="Google Shape;214;p2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5" name="Google Shape;215;p2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19" name="Google Shape;219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6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23" name="Google Shape;223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24" name="Google Shape;224;p2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5" name="Google Shape;225;p2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2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2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7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30" name="Google Shape;230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7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34" name="Google Shape;234;p2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2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7" name="Google Shape;237;p2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0" name="Google Shape;240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1" name="Google Shape;241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3" name="Google Shape;243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4" name="Google Shape;244;p2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45" name="Google Shape;245;p28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47" name="Google Shape;247;p2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8" name="Google Shape;248;p2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2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2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53" name="Google Shape;253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54" name="Google Shape;254;p2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5" name="Google Shape;255;p2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2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2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3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60" name="Google Shape;260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2" name="Google Shape;262;p30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3" name="Google Shape;263;p30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65" name="Google Shape;265;p3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6" name="Google Shape;266;p3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3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3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1" name="Google Shape;271;p3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3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4" name="Google Shape;274;p3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2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7" name="Google Shape;277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Vertraulich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9" name="Google Shape;279;p3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Individuell erstellt für </a:t>
            </a:r>
            <a:r>
              <a:rPr b="1" lang="de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Name des Unternehmens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0" name="Google Shape;280;p3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de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2" name="Google Shape;282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83" name="Google Shape;283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3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6" name="Google Shape;286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287" name="Google Shape;287;p3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3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3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3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7" name="Google Shape;3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" name="Google Shape;45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6" name="Google Shape;4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" name="Google Shape;48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" name="Google Shape;52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3" name="Google Shape;53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" name="Google Shape;55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6" name="Google Shape;56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7" name="Google Shape;5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0" name="Google Shape;60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" name="Google Shape;6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7" name="Google Shape;6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0" name="Google Shape;70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1" name="Google Shape;71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5" name="Google Shape;75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9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2.xml"/><Relationship Id="rId8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jpg"/><Relationship Id="rId4" Type="http://schemas.openxmlformats.org/officeDocument/2006/relationships/image" Target="../media/image14.png"/><Relationship Id="rId5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Relationship Id="rId6" Type="http://schemas.openxmlformats.org/officeDocument/2006/relationships/image" Target="../media/image1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ctrTitle"/>
          </p:nvPr>
        </p:nvSpPr>
        <p:spPr>
          <a:xfrm>
            <a:off x="729575" y="1283800"/>
            <a:ext cx="83826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>
                <a:solidFill>
                  <a:srgbClr val="000000"/>
                </a:solidFill>
              </a:rPr>
              <a:t>Product Line Optimization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>
                <a:solidFill>
                  <a:srgbClr val="000000"/>
                </a:solidFill>
              </a:rPr>
              <a:t>@ GAM PHARM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296" name="Google Shape;296;p34"/>
          <p:cNvSpPr txBox="1"/>
          <p:nvPr>
            <p:ph idx="1" type="subTitle"/>
          </p:nvPr>
        </p:nvSpPr>
        <p:spPr>
          <a:xfrm>
            <a:off x="729563" y="29220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000"/>
              <a:t>by Backstreet Bayes Consulting Group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43"/>
          <p:cNvGrpSpPr/>
          <p:nvPr/>
        </p:nvGrpSpPr>
        <p:grpSpPr>
          <a:xfrm>
            <a:off x="76200" y="1342389"/>
            <a:ext cx="2214600" cy="3217636"/>
            <a:chOff x="0" y="1189989"/>
            <a:chExt cx="2214600" cy="3217636"/>
          </a:xfrm>
        </p:grpSpPr>
        <p:sp>
          <p:nvSpPr>
            <p:cNvPr id="395" name="Google Shape;395;p43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fmla="val 50000" name="adj"/>
              </a:avLst>
            </a:prstGeom>
            <a:solidFill>
              <a:srgbClr val="155B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Overview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6" name="Google Shape;396;p43"/>
            <p:cNvSpPr txBox="1"/>
            <p:nvPr/>
          </p:nvSpPr>
          <p:spPr>
            <a:xfrm>
              <a:off x="295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1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Visualization of the process for understanding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grpSp>
        <p:nvGrpSpPr>
          <p:cNvPr id="397" name="Google Shape;397;p43"/>
          <p:cNvGrpSpPr/>
          <p:nvPr/>
        </p:nvGrpSpPr>
        <p:grpSpPr>
          <a:xfrm>
            <a:off x="1914525" y="1342175"/>
            <a:ext cx="2064000" cy="3217850"/>
            <a:chOff x="1838325" y="1189775"/>
            <a:chExt cx="2064000" cy="3217850"/>
          </a:xfrm>
        </p:grpSpPr>
        <p:sp>
          <p:nvSpPr>
            <p:cNvPr id="398" name="Google Shape;398;p43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Gathering Data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99" name="Google Shape;399;p43"/>
            <p:cNvSpPr txBox="1"/>
            <p:nvPr/>
          </p:nvSpPr>
          <p:spPr>
            <a:xfrm>
              <a:off x="20172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de" sz="11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Extraction of production parameters from log file</a:t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0" name="Google Shape;400;p43"/>
          <p:cNvGrpSpPr/>
          <p:nvPr/>
        </p:nvGrpSpPr>
        <p:grpSpPr>
          <a:xfrm>
            <a:off x="3592950" y="1342175"/>
            <a:ext cx="2064000" cy="3217850"/>
            <a:chOff x="3516750" y="1189775"/>
            <a:chExt cx="2064000" cy="3217850"/>
          </a:xfrm>
        </p:grpSpPr>
        <p:sp>
          <p:nvSpPr>
            <p:cNvPr id="401" name="Google Shape;401;p43"/>
            <p:cNvSpPr/>
            <p:nvPr/>
          </p:nvSpPr>
          <p:spPr>
            <a:xfrm>
              <a:off x="35167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1F88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Simulation 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2" name="Google Shape;402;p43"/>
            <p:cNvSpPr txBox="1"/>
            <p:nvPr/>
          </p:nvSpPr>
          <p:spPr>
            <a:xfrm>
              <a:off x="37394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1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Digital twin of production lines (Python)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de" sz="11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Based on log file from real-world production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3" name="Google Shape;403;p43"/>
          <p:cNvGrpSpPr/>
          <p:nvPr/>
        </p:nvGrpSpPr>
        <p:grpSpPr>
          <a:xfrm>
            <a:off x="6950225" y="1342175"/>
            <a:ext cx="2064000" cy="3217850"/>
            <a:chOff x="6874025" y="1189775"/>
            <a:chExt cx="2064000" cy="3217850"/>
          </a:xfrm>
        </p:grpSpPr>
        <p:sp>
          <p:nvSpPr>
            <p:cNvPr id="404" name="Google Shape;404;p43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00BF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Testing of Optimal Solution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5" name="Google Shape;405;p43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1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Test and evaluation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06" name="Google Shape;406;p43"/>
          <p:cNvGrpSpPr/>
          <p:nvPr/>
        </p:nvGrpSpPr>
        <p:grpSpPr>
          <a:xfrm>
            <a:off x="5271550" y="1342175"/>
            <a:ext cx="2064000" cy="3217850"/>
            <a:chOff x="5195350" y="1189775"/>
            <a:chExt cx="2064000" cy="3217850"/>
          </a:xfrm>
        </p:grpSpPr>
        <p:sp>
          <p:nvSpPr>
            <p:cNvPr id="407" name="Google Shape;407;p43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fmla="val 50000" name="adj"/>
              </a:avLst>
            </a:prstGeom>
            <a:solidFill>
              <a:srgbClr val="249C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Observation and Optimization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408" name="Google Shape;408;p43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1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Randomized ordering of job sequence 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None/>
              </a:pPr>
              <a:r>
                <a:rPr lang="de" sz="1100">
                  <a:solidFill>
                    <a:schemeClr val="accent1"/>
                  </a:solidFill>
                  <a:latin typeface="Lato"/>
                  <a:ea typeface="Lato"/>
                  <a:cs typeface="Lato"/>
                  <a:sym typeface="Lato"/>
                </a:rPr>
                <a:t>Fixed position of specific jobs </a:t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None/>
              </a:pPr>
              <a:r>
                <a:t/>
              </a:r>
              <a:endPara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409" name="Google Shape;40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3673175"/>
            <a:ext cx="9144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16" name="Google Shape;416;p44"/>
          <p:cNvSpPr txBox="1"/>
          <p:nvPr>
            <p:ph type="title"/>
          </p:nvPr>
        </p:nvSpPr>
        <p:spPr>
          <a:xfrm>
            <a:off x="730000" y="1318650"/>
            <a:ext cx="2216400" cy="88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de" sz="1640">
                <a:solidFill>
                  <a:srgbClr val="000000"/>
                </a:solidFill>
              </a:rPr>
              <a:t>The numbers speak for themselves…</a:t>
            </a:r>
            <a:endParaRPr sz="1640"/>
          </a:p>
        </p:txBody>
      </p:sp>
      <p:pic>
        <p:nvPicPr>
          <p:cNvPr id="417" name="Google Shape;4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9050" y="975600"/>
            <a:ext cx="5836698" cy="36450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18" name="Google Shape;418;p44"/>
          <p:cNvGraphicFramePr/>
          <p:nvPr/>
        </p:nvGraphicFramePr>
        <p:xfrm>
          <a:off x="796100" y="226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{8056AB14-22DE-4C9E-B707-13F852AF02BE}</a:tableStyleId>
              </a:tblPr>
              <a:tblGrid>
                <a:gridCol w="933175"/>
                <a:gridCol w="826850"/>
              </a:tblGrid>
              <a:tr h="419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Line 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7.11%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0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Line B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13.35%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Line C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9.81%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4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Line 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6.76%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7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Average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de"/>
                        <a:t>9.63%</a:t>
                      </a:r>
                      <a:endParaRPr b="1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5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Outlook</a:t>
            </a:r>
            <a:endParaRPr/>
          </a:p>
        </p:txBody>
      </p:sp>
      <p:sp>
        <p:nvSpPr>
          <p:cNvPr id="424" name="Google Shape;424;p45"/>
          <p:cNvSpPr txBox="1"/>
          <p:nvPr/>
        </p:nvSpPr>
        <p:spPr>
          <a:xfrm>
            <a:off x="561700" y="2280625"/>
            <a:ext cx="4817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Feasibility analysis with initial calculations show </a:t>
            </a:r>
            <a:r>
              <a:rPr b="1"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good achievability</a:t>
            </a:r>
            <a:endParaRPr b="1" sz="1500"/>
          </a:p>
        </p:txBody>
      </p:sp>
      <p:sp>
        <p:nvSpPr>
          <p:cNvPr id="425" name="Google Shape;425;p45"/>
          <p:cNvSpPr txBox="1"/>
          <p:nvPr/>
        </p:nvSpPr>
        <p:spPr>
          <a:xfrm>
            <a:off x="561700" y="2541925"/>
            <a:ext cx="4748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de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" sz="11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de" sz="1100">
                <a:latin typeface="Lato"/>
                <a:ea typeface="Lato"/>
                <a:cs typeface="Lato"/>
                <a:sym typeface="Lato"/>
              </a:rPr>
              <a:t>Huge b</a:t>
            </a:r>
            <a:r>
              <a:rPr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ottleneck effect at </a:t>
            </a:r>
            <a:r>
              <a:rPr lang="de" sz="1100">
                <a:latin typeface="Lato"/>
                <a:ea typeface="Lato"/>
                <a:cs typeface="Lato"/>
                <a:sym typeface="Lato"/>
              </a:rPr>
              <a:t>l</a:t>
            </a:r>
            <a:r>
              <a:rPr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ine D . Check </a:t>
            </a:r>
            <a:r>
              <a:rPr b="1"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parallel modules</a:t>
            </a:r>
            <a:r>
              <a:rPr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6" name="Google Shape;426;p45"/>
          <p:cNvSpPr txBox="1"/>
          <p:nvPr/>
        </p:nvSpPr>
        <p:spPr>
          <a:xfrm>
            <a:off x="561700" y="2803225"/>
            <a:ext cx="4817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de" sz="1100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de" sz="1100">
                <a:latin typeface="Lato"/>
                <a:ea typeface="Lato"/>
                <a:cs typeface="Lato"/>
                <a:sym typeface="Lato"/>
              </a:rPr>
              <a:t>Check if it is possible to optimize the </a:t>
            </a:r>
            <a:r>
              <a:rPr b="1" lang="de" sz="1100">
                <a:latin typeface="Lato"/>
                <a:ea typeface="Lato"/>
                <a:cs typeface="Lato"/>
                <a:sym typeface="Lato"/>
              </a:rPr>
              <a:t>efficiency of the module </a:t>
            </a:r>
            <a:endParaRPr b="1"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5"/>
          <p:cNvSpPr txBox="1"/>
          <p:nvPr/>
        </p:nvSpPr>
        <p:spPr>
          <a:xfrm>
            <a:off x="561700" y="3064525"/>
            <a:ext cx="4817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de" sz="11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de" sz="1100">
                <a:latin typeface="Lato"/>
                <a:ea typeface="Lato"/>
                <a:cs typeface="Lato"/>
                <a:sym typeface="Lato"/>
              </a:rPr>
              <a:t>Expand computing power with </a:t>
            </a:r>
            <a:r>
              <a:rPr b="1" lang="de" sz="1100">
                <a:latin typeface="Lato"/>
                <a:ea typeface="Lato"/>
                <a:cs typeface="Lato"/>
                <a:sym typeface="Lato"/>
              </a:rPr>
              <a:t>cloud computing</a:t>
            </a:r>
            <a:endParaRPr sz="11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8" name="Google Shape;428;p45"/>
          <p:cNvSpPr txBox="1"/>
          <p:nvPr/>
        </p:nvSpPr>
        <p:spPr>
          <a:xfrm>
            <a:off x="561700" y="3325825"/>
            <a:ext cx="4748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de" sz="11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de" sz="1100">
                <a:latin typeface="Lato"/>
                <a:ea typeface="Lato"/>
                <a:cs typeface="Lato"/>
                <a:sym typeface="Lato"/>
              </a:rPr>
              <a:t>Other application areas with </a:t>
            </a:r>
            <a:r>
              <a:rPr b="1" lang="de" sz="1100">
                <a:latin typeface="Lato"/>
                <a:ea typeface="Lato"/>
                <a:cs typeface="Lato"/>
                <a:sym typeface="Lato"/>
              </a:rPr>
              <a:t>similar optimization needs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267026.jpg" id="429" name="Google Shape;429;p45"/>
          <p:cNvPicPr preferRelativeResize="0"/>
          <p:nvPr/>
        </p:nvPicPr>
        <p:blipFill rotWithShape="1">
          <a:blip r:embed="rId3">
            <a:alphaModFix/>
          </a:blip>
          <a:srcRect b="6490" l="40074" r="22771" t="1581"/>
          <a:stretch/>
        </p:blipFill>
        <p:spPr>
          <a:xfrm>
            <a:off x="5249250" y="1184600"/>
            <a:ext cx="1875168" cy="321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2150" y="1184600"/>
            <a:ext cx="1875174" cy="1387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5550" y="2682674"/>
            <a:ext cx="1875176" cy="1640763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  <p:sp>
        <p:nvSpPr>
          <p:cNvPr id="433" name="Google Shape;433;p45"/>
          <p:cNvSpPr txBox="1"/>
          <p:nvPr/>
        </p:nvSpPr>
        <p:spPr>
          <a:xfrm>
            <a:off x="561700" y="3587125"/>
            <a:ext cx="47484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06</a:t>
            </a:r>
            <a:r>
              <a:rPr b="1" lang="de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| </a:t>
            </a:r>
            <a:r>
              <a:rPr lang="de" sz="1100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de" sz="1100">
                <a:latin typeface="Lato"/>
                <a:ea typeface="Lato"/>
                <a:cs typeface="Lato"/>
                <a:sym typeface="Lato"/>
              </a:rPr>
              <a:t>First application, </a:t>
            </a:r>
            <a:r>
              <a:rPr b="1" lang="de" sz="1100">
                <a:latin typeface="Lato"/>
                <a:ea typeface="Lato"/>
                <a:cs typeface="Lato"/>
                <a:sym typeface="Lato"/>
              </a:rPr>
              <a:t>other approaches </a:t>
            </a:r>
            <a:r>
              <a:rPr lang="de" sz="1100">
                <a:latin typeface="Lato"/>
                <a:ea typeface="Lato"/>
                <a:cs typeface="Lato"/>
                <a:sym typeface="Lato"/>
              </a:rPr>
              <a:t>also possible</a:t>
            </a:r>
            <a:endParaRPr b="1" sz="11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>
                <a:solidFill>
                  <a:srgbClr val="000000"/>
                </a:solidFill>
              </a:rPr>
              <a:t>Questions?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pic>
        <p:nvPicPr>
          <p:cNvPr id="439" name="Google Shape;43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6952" y="844438"/>
            <a:ext cx="2967626" cy="3955276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6"/>
          <p:cNvSpPr txBox="1"/>
          <p:nvPr/>
        </p:nvSpPr>
        <p:spPr>
          <a:xfrm>
            <a:off x="5566950" y="500675"/>
            <a:ext cx="316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de">
                <a:latin typeface="Lato"/>
                <a:ea typeface="Lato"/>
                <a:cs typeface="Lato"/>
                <a:sym typeface="Lato"/>
              </a:rPr>
              <a:t>For Challenge-Master Antoine:</a:t>
            </a:r>
            <a:endParaRPr b="1" i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1" name="Google Shape;441;p4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/>
        </p:nvSpPr>
        <p:spPr>
          <a:xfrm>
            <a:off x="1293850" y="2274400"/>
            <a:ext cx="20943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Introduction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Team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Process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Current State</a:t>
            </a:r>
            <a:endParaRPr sz="13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3448628" y="2274400"/>
            <a:ext cx="21618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Problems to Solve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Method &amp; Analysis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Results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Outlook</a:t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03" name="Google Shape;303;p35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Table of Content</a:t>
            </a:r>
            <a:endParaRPr/>
          </a:p>
        </p:txBody>
      </p:sp>
      <p:sp>
        <p:nvSpPr>
          <p:cNvPr id="304" name="Google Shape;304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We are a Data &amp; AI Services Provider</a:t>
            </a:r>
            <a:endParaRPr/>
          </a:p>
        </p:txBody>
      </p:sp>
      <p:sp>
        <p:nvSpPr>
          <p:cNvPr id="310" name="Google Shape;310;p36"/>
          <p:cNvSpPr txBox="1"/>
          <p:nvPr>
            <p:ph idx="1" type="body"/>
          </p:nvPr>
        </p:nvSpPr>
        <p:spPr>
          <a:xfrm>
            <a:off x="729450" y="1853850"/>
            <a:ext cx="6212100" cy="19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b="1" lang="de" sz="1100"/>
              <a:t>We are enabling our customers to turn data into value.</a:t>
            </a:r>
            <a:endParaRPr b="1"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We are “one stop shop” for solving business problems via data; we achieve this by using AI, advanced analytics, other data science methods and custom software engineering.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Our services include (big) data &amp; AI strategic advisory, end to end custom solutioning and data engineering/ infrastructure advisory and build up</a:t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de" sz="1100"/>
              <a:t>Established in 2017 | &gt; 70 people | Offices in Zurich, Lausanne &amp; Krakow | formerly known as Backstreet Boys or Unit8</a:t>
            </a:r>
            <a:endParaRPr sz="1100"/>
          </a:p>
        </p:txBody>
      </p:sp>
      <p:pic>
        <p:nvPicPr>
          <p:cNvPr id="311" name="Google Shape;311;p36"/>
          <p:cNvPicPr preferRelativeResize="0"/>
          <p:nvPr/>
        </p:nvPicPr>
        <p:blipFill rotWithShape="1">
          <a:blip r:embed="rId3">
            <a:alphaModFix/>
          </a:blip>
          <a:srcRect b="0" l="9310" r="21875" t="58312"/>
          <a:stretch/>
        </p:blipFill>
        <p:spPr>
          <a:xfrm>
            <a:off x="1171575" y="3343125"/>
            <a:ext cx="5327852" cy="157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 rotWithShape="1">
          <a:blip r:embed="rId4">
            <a:alphaModFix/>
          </a:blip>
          <a:srcRect b="0" l="80392" r="0" t="15268"/>
          <a:stretch/>
        </p:blipFill>
        <p:spPr>
          <a:xfrm>
            <a:off x="7066625" y="1140375"/>
            <a:ext cx="1792901" cy="3775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34343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7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Mission</a:t>
            </a:r>
            <a:endParaRPr sz="1200"/>
          </a:p>
        </p:txBody>
      </p:sp>
      <p:sp>
        <p:nvSpPr>
          <p:cNvPr id="319" name="Google Shape;319;p37"/>
          <p:cNvSpPr txBox="1"/>
          <p:nvPr>
            <p:ph idx="4294967295" type="body"/>
          </p:nvPr>
        </p:nvSpPr>
        <p:spPr>
          <a:xfrm>
            <a:off x="729450" y="1749350"/>
            <a:ext cx="7361400" cy="28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3000">
                <a:solidFill>
                  <a:srgbClr val="FFFFFF"/>
                </a:solidFill>
              </a:rPr>
              <a:t>Our</a:t>
            </a:r>
            <a:r>
              <a:rPr lang="de" sz="3000">
                <a:solidFill>
                  <a:srgbClr val="FFFFFF"/>
                </a:solidFill>
              </a:rPr>
              <a:t> mission is to help non-digital companies, institutions and industries accelerate their digital transformation and fulfil their obligations toward business and society with data, Advanced Analytics &amp; AI. 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20" name="Google Shape;320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1426" cy="5189026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8"/>
          <p:cNvSpPr txBox="1"/>
          <p:nvPr>
            <p:ph type="title"/>
          </p:nvPr>
        </p:nvSpPr>
        <p:spPr>
          <a:xfrm>
            <a:off x="729444" y="29450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Team</a:t>
            </a:r>
            <a:endParaRPr b="0"/>
          </a:p>
        </p:txBody>
      </p:sp>
      <p:sp>
        <p:nvSpPr>
          <p:cNvPr id="328" name="Google Shape;328;p38"/>
          <p:cNvSpPr txBox="1"/>
          <p:nvPr/>
        </p:nvSpPr>
        <p:spPr>
          <a:xfrm>
            <a:off x="3802688" y="615225"/>
            <a:ext cx="1775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Ken Geeler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9" name="Google Shape;329;p38"/>
          <p:cNvSpPr txBox="1"/>
          <p:nvPr/>
        </p:nvSpPr>
        <p:spPr>
          <a:xfrm>
            <a:off x="6584425" y="1022325"/>
            <a:ext cx="17754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Flavio Eisenring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0" name="Google Shape;330;p38"/>
          <p:cNvSpPr txBox="1"/>
          <p:nvPr/>
        </p:nvSpPr>
        <p:spPr>
          <a:xfrm>
            <a:off x="4829100" y="1707675"/>
            <a:ext cx="16749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Marco Pereira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1" name="Google Shape;331;p38"/>
          <p:cNvSpPr txBox="1"/>
          <p:nvPr/>
        </p:nvSpPr>
        <p:spPr>
          <a:xfrm>
            <a:off x="2703345" y="1022325"/>
            <a:ext cx="994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HR-Guy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2" name="Google Shape;332;p38"/>
          <p:cNvSpPr txBox="1"/>
          <p:nvPr/>
        </p:nvSpPr>
        <p:spPr>
          <a:xfrm>
            <a:off x="1708545" y="1707675"/>
            <a:ext cx="9948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d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33" name="Google Shape;333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9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GAM Pharm</a:t>
            </a:r>
            <a:endParaRPr b="0"/>
          </a:p>
        </p:txBody>
      </p:sp>
      <p:sp>
        <p:nvSpPr>
          <p:cNvPr id="339" name="Google Shape;339;p39"/>
          <p:cNvSpPr txBox="1"/>
          <p:nvPr>
            <p:ph idx="1" type="body"/>
          </p:nvPr>
        </p:nvSpPr>
        <p:spPr>
          <a:xfrm>
            <a:off x="721225" y="2003975"/>
            <a:ext cx="3893400" cy="25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Increasing demand for flagship products (diabetes and aging of population)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de" sz="1200"/>
              <a:t>Net sales increasing ⇔ production costs as well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340" name="Google Shape;34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350" y="822300"/>
            <a:ext cx="3588300" cy="40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675" y="3043002"/>
            <a:ext cx="3039500" cy="18215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Problems to solve</a:t>
            </a:r>
            <a:endParaRPr/>
          </a:p>
        </p:txBody>
      </p:sp>
      <p:sp>
        <p:nvSpPr>
          <p:cNvPr id="348" name="Google Shape;348;p40"/>
          <p:cNvSpPr/>
          <p:nvPr/>
        </p:nvSpPr>
        <p:spPr>
          <a:xfrm>
            <a:off x="825115" y="21191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49" name="Google Shape;349;p40"/>
          <p:cNvSpPr txBox="1"/>
          <p:nvPr>
            <p:ph idx="1" type="body"/>
          </p:nvPr>
        </p:nvSpPr>
        <p:spPr>
          <a:xfrm>
            <a:off x="1272025" y="2011200"/>
            <a:ext cx="3420300" cy="67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970"/>
              <a:t>Production costs:</a:t>
            </a:r>
            <a:endParaRPr b="1" sz="970"/>
          </a:p>
          <a:p>
            <a:pPr indent="-290195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70"/>
              <a:buChar char="-"/>
            </a:pPr>
            <a:r>
              <a:rPr lang="de" sz="970"/>
              <a:t>Increasing demand leads to higher production costs</a:t>
            </a:r>
            <a:endParaRPr sz="970"/>
          </a:p>
          <a:p>
            <a:pPr indent="-29019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70"/>
              <a:buChar char="-"/>
            </a:pPr>
            <a:r>
              <a:rPr lang="de" sz="970"/>
              <a:t>“Economies of scale”</a:t>
            </a:r>
            <a:endParaRPr sz="970"/>
          </a:p>
        </p:txBody>
      </p:sp>
      <p:sp>
        <p:nvSpPr>
          <p:cNvPr id="350" name="Google Shape;350;p40"/>
          <p:cNvSpPr/>
          <p:nvPr/>
        </p:nvSpPr>
        <p:spPr>
          <a:xfrm>
            <a:off x="825115" y="310872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51" name="Google Shape;351;p40"/>
          <p:cNvSpPr txBox="1"/>
          <p:nvPr>
            <p:ph idx="1" type="body"/>
          </p:nvPr>
        </p:nvSpPr>
        <p:spPr>
          <a:xfrm>
            <a:off x="1272027" y="3012550"/>
            <a:ext cx="34203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de" sz="970"/>
              <a:t>Capacity limits:</a:t>
            </a:r>
            <a:endParaRPr b="1" sz="970"/>
          </a:p>
          <a:p>
            <a:pPr indent="-290195" lvl="0" marL="457200" rtl="0" algn="l">
              <a:spcBef>
                <a:spcPts val="1200"/>
              </a:spcBef>
              <a:spcAft>
                <a:spcPts val="0"/>
              </a:spcAft>
              <a:buSzPts val="970"/>
              <a:buChar char="-"/>
            </a:pPr>
            <a:r>
              <a:rPr lang="de" sz="970"/>
              <a:t>Ramping up production leads to capacity limits being reached</a:t>
            </a:r>
            <a:endParaRPr sz="970"/>
          </a:p>
          <a:p>
            <a:pPr indent="-290195" lvl="0" marL="457200" rtl="0" algn="l">
              <a:spcBef>
                <a:spcPts val="0"/>
              </a:spcBef>
              <a:spcAft>
                <a:spcPts val="0"/>
              </a:spcAft>
              <a:buSzPts val="970"/>
              <a:buChar char="-"/>
            </a:pPr>
            <a:r>
              <a:rPr lang="de" sz="970"/>
              <a:t>Optimization needed to handle limited resources </a:t>
            </a:r>
            <a:endParaRPr sz="97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970"/>
          </a:p>
        </p:txBody>
      </p:sp>
      <p:pic>
        <p:nvPicPr>
          <p:cNvPr id="352" name="Google Shape;3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350" y="2119100"/>
            <a:ext cx="3751124" cy="2496201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1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Process</a:t>
            </a:r>
            <a:endParaRPr sz="1000"/>
          </a:p>
        </p:txBody>
      </p:sp>
      <p:pic>
        <p:nvPicPr>
          <p:cNvPr descr="shutterstock_227447065.jpg" id="359" name="Google Shape;359;p41"/>
          <p:cNvPicPr preferRelativeResize="0"/>
          <p:nvPr/>
        </p:nvPicPr>
        <p:blipFill rotWithShape="1">
          <a:blip r:embed="rId3">
            <a:alphaModFix/>
          </a:blip>
          <a:srcRect b="11982" l="0" r="0" t="11982"/>
          <a:stretch/>
        </p:blipFill>
        <p:spPr>
          <a:xfrm>
            <a:off x="729475" y="2127957"/>
            <a:ext cx="2038533" cy="10277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41"/>
          <p:cNvGrpSpPr/>
          <p:nvPr/>
        </p:nvGrpSpPr>
        <p:grpSpPr>
          <a:xfrm>
            <a:off x="729455" y="3087233"/>
            <a:ext cx="2038886" cy="1097514"/>
            <a:chOff x="830400" y="3274596"/>
            <a:chExt cx="2501700" cy="1353953"/>
          </a:xfrm>
        </p:grpSpPr>
        <p:sp>
          <p:nvSpPr>
            <p:cNvPr id="361" name="Google Shape;361;p4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4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41"/>
          <p:cNvSpPr txBox="1"/>
          <p:nvPr>
            <p:ph type="title"/>
          </p:nvPr>
        </p:nvSpPr>
        <p:spPr>
          <a:xfrm>
            <a:off x="841238" y="3233857"/>
            <a:ext cx="1824300" cy="3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Line A</a:t>
            </a:r>
            <a:endParaRPr sz="1000"/>
          </a:p>
        </p:txBody>
      </p:sp>
      <p:sp>
        <p:nvSpPr>
          <p:cNvPr id="364" name="Google Shape;364;p41"/>
          <p:cNvSpPr txBox="1"/>
          <p:nvPr>
            <p:ph idx="4294967295" type="body"/>
          </p:nvPr>
        </p:nvSpPr>
        <p:spPr>
          <a:xfrm>
            <a:off x="841238" y="3582559"/>
            <a:ext cx="18243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de" sz="800"/>
              <a:t>3 Modules</a:t>
            </a:r>
            <a:br>
              <a:rPr lang="de" sz="800"/>
            </a:br>
            <a:r>
              <a:rPr lang="de" sz="800"/>
              <a:t>Bottleneck Module 2</a:t>
            </a:r>
            <a:endParaRPr sz="800"/>
          </a:p>
        </p:txBody>
      </p:sp>
      <p:pic>
        <p:nvPicPr>
          <p:cNvPr descr="shutterstock_425821354.jpg" id="365" name="Google Shape;365;p41"/>
          <p:cNvPicPr preferRelativeResize="0"/>
          <p:nvPr/>
        </p:nvPicPr>
        <p:blipFill rotWithShape="1">
          <a:blip r:embed="rId4">
            <a:alphaModFix/>
          </a:blip>
          <a:srcRect b="12034" l="0" r="0" t="12034"/>
          <a:stretch/>
        </p:blipFill>
        <p:spPr>
          <a:xfrm>
            <a:off x="2769046" y="3155663"/>
            <a:ext cx="2038537" cy="10277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6" name="Google Shape;366;p41"/>
          <p:cNvGrpSpPr/>
          <p:nvPr/>
        </p:nvGrpSpPr>
        <p:grpSpPr>
          <a:xfrm flipH="1" rot="10800000">
            <a:off x="2769026" y="2127952"/>
            <a:ext cx="2038886" cy="1097514"/>
            <a:chOff x="830400" y="3274596"/>
            <a:chExt cx="2501700" cy="1353953"/>
          </a:xfrm>
        </p:grpSpPr>
        <p:sp>
          <p:nvSpPr>
            <p:cNvPr id="367" name="Google Shape;367;p4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4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41"/>
          <p:cNvSpPr txBox="1"/>
          <p:nvPr>
            <p:ph type="title"/>
          </p:nvPr>
        </p:nvSpPr>
        <p:spPr>
          <a:xfrm>
            <a:off x="2876170" y="2196908"/>
            <a:ext cx="1824300" cy="3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Line B</a:t>
            </a:r>
            <a:endParaRPr sz="1000"/>
          </a:p>
        </p:txBody>
      </p:sp>
      <p:sp>
        <p:nvSpPr>
          <p:cNvPr id="370" name="Google Shape;370;p41"/>
          <p:cNvSpPr txBox="1"/>
          <p:nvPr>
            <p:ph idx="4294967295" type="body"/>
          </p:nvPr>
        </p:nvSpPr>
        <p:spPr>
          <a:xfrm>
            <a:off x="2876170" y="2545610"/>
            <a:ext cx="18243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800"/>
              <a:t>6 Modules</a:t>
            </a:r>
            <a:br>
              <a:rPr lang="de" sz="800"/>
            </a:br>
            <a:r>
              <a:rPr lang="de" sz="800"/>
              <a:t>Bottleneck Module 4</a:t>
            </a:r>
            <a:endParaRPr sz="800"/>
          </a:p>
        </p:txBody>
      </p:sp>
      <p:pic>
        <p:nvPicPr>
          <p:cNvPr descr="shutterstock_512483578.jpg" id="371" name="Google Shape;371;p41"/>
          <p:cNvPicPr preferRelativeResize="0"/>
          <p:nvPr/>
        </p:nvPicPr>
        <p:blipFill rotWithShape="1">
          <a:blip r:embed="rId5">
            <a:alphaModFix/>
          </a:blip>
          <a:srcRect b="11982" l="0" r="0" t="11982"/>
          <a:stretch/>
        </p:blipFill>
        <p:spPr>
          <a:xfrm>
            <a:off x="4806382" y="2127953"/>
            <a:ext cx="2038538" cy="102770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2" name="Google Shape;372;p41"/>
          <p:cNvGrpSpPr/>
          <p:nvPr/>
        </p:nvGrpSpPr>
        <p:grpSpPr>
          <a:xfrm>
            <a:off x="4806362" y="3087233"/>
            <a:ext cx="2038885" cy="1097514"/>
            <a:chOff x="830400" y="3274596"/>
            <a:chExt cx="2501700" cy="1353953"/>
          </a:xfrm>
        </p:grpSpPr>
        <p:sp>
          <p:nvSpPr>
            <p:cNvPr id="373" name="Google Shape;373;p4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5" name="Google Shape;375;p41"/>
          <p:cNvSpPr txBox="1"/>
          <p:nvPr>
            <p:ph type="title"/>
          </p:nvPr>
        </p:nvSpPr>
        <p:spPr>
          <a:xfrm>
            <a:off x="4911021" y="3233857"/>
            <a:ext cx="1824300" cy="3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Line C</a:t>
            </a:r>
            <a:endParaRPr sz="1000"/>
          </a:p>
        </p:txBody>
      </p:sp>
      <p:sp>
        <p:nvSpPr>
          <p:cNvPr id="376" name="Google Shape;376;p41"/>
          <p:cNvSpPr txBox="1"/>
          <p:nvPr>
            <p:ph idx="4294967295" type="body"/>
          </p:nvPr>
        </p:nvSpPr>
        <p:spPr>
          <a:xfrm>
            <a:off x="4911021" y="3582559"/>
            <a:ext cx="18243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800"/>
              <a:t>7 Modules</a:t>
            </a:r>
            <a:br>
              <a:rPr lang="de" sz="800"/>
            </a:br>
            <a:r>
              <a:rPr lang="de" sz="800"/>
              <a:t>Bottleneck Module 1</a:t>
            </a:r>
            <a:endParaRPr sz="800"/>
          </a:p>
        </p:txBody>
      </p:sp>
      <p:pic>
        <p:nvPicPr>
          <p:cNvPr id="377" name="Google Shape;377;p41"/>
          <p:cNvPicPr preferRelativeResize="0"/>
          <p:nvPr/>
        </p:nvPicPr>
        <p:blipFill rotWithShape="1">
          <a:blip r:embed="rId6">
            <a:alphaModFix/>
          </a:blip>
          <a:srcRect b="12207" l="0" r="0" t="12207"/>
          <a:stretch/>
        </p:blipFill>
        <p:spPr>
          <a:xfrm>
            <a:off x="6838707" y="3155663"/>
            <a:ext cx="2038536" cy="10277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8" name="Google Shape;378;p41"/>
          <p:cNvGrpSpPr/>
          <p:nvPr/>
        </p:nvGrpSpPr>
        <p:grpSpPr>
          <a:xfrm flipH="1" rot="10800000">
            <a:off x="6838483" y="2127952"/>
            <a:ext cx="2038886" cy="1097514"/>
            <a:chOff x="830400" y="3274596"/>
            <a:chExt cx="2501700" cy="1353953"/>
          </a:xfrm>
        </p:grpSpPr>
        <p:sp>
          <p:nvSpPr>
            <p:cNvPr id="379" name="Google Shape;379;p41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1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1" name="Google Shape;381;p41"/>
          <p:cNvSpPr txBox="1"/>
          <p:nvPr>
            <p:ph idx="4294967295" type="body"/>
          </p:nvPr>
        </p:nvSpPr>
        <p:spPr>
          <a:xfrm>
            <a:off x="6950821" y="2545609"/>
            <a:ext cx="18243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de" sz="800"/>
              <a:t>4 Modules</a:t>
            </a:r>
            <a:br>
              <a:rPr lang="de" sz="800"/>
            </a:br>
            <a:r>
              <a:rPr lang="de" sz="800"/>
              <a:t>Bottleneck Module 3 </a:t>
            </a:r>
            <a:endParaRPr sz="800"/>
          </a:p>
        </p:txBody>
      </p:sp>
      <p:sp>
        <p:nvSpPr>
          <p:cNvPr id="382" name="Google Shape;382;p41"/>
          <p:cNvSpPr txBox="1"/>
          <p:nvPr>
            <p:ph type="title"/>
          </p:nvPr>
        </p:nvSpPr>
        <p:spPr>
          <a:xfrm>
            <a:off x="6950821" y="2196907"/>
            <a:ext cx="1824300" cy="34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1000"/>
              <a:t>Line D</a:t>
            </a:r>
            <a:endParaRPr sz="1000"/>
          </a:p>
        </p:txBody>
      </p:sp>
      <p:sp>
        <p:nvSpPr>
          <p:cNvPr id="383" name="Google Shape;383;p4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type="title"/>
          </p:nvPr>
        </p:nvSpPr>
        <p:spPr>
          <a:xfrm>
            <a:off x="729450" y="2056375"/>
            <a:ext cx="52032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Method &amp; Analysis</a:t>
            </a:r>
            <a:endParaRPr/>
          </a:p>
        </p:txBody>
      </p:sp>
      <p:sp>
        <p:nvSpPr>
          <p:cNvPr id="389" name="Google Shape;389;p4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